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94"/>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1/5/19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1/5/19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1/5/19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1/5/19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1/5/19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1/5/19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vjoommen/Coursera_Capstone/blob/master/Capstone_Project.ipynb"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DABA3-F879-BF41-917C-66A7A8E799B4}"/>
              </a:ext>
            </a:extLst>
          </p:cNvPr>
          <p:cNvSpPr>
            <a:spLocks noGrp="1"/>
          </p:cNvSpPr>
          <p:nvPr>
            <p:ph type="ctrTitle"/>
          </p:nvPr>
        </p:nvSpPr>
        <p:spPr/>
        <p:txBody>
          <a:bodyPr/>
          <a:lstStyle/>
          <a:p>
            <a:r>
              <a:rPr lang="en-US" b="1" dirty="0"/>
              <a:t>Neighborhood Battle Of Four Cities</a:t>
            </a:r>
            <a:r>
              <a:rPr lang="en-US" dirty="0"/>
              <a:t> </a:t>
            </a:r>
          </a:p>
        </p:txBody>
      </p:sp>
      <p:sp>
        <p:nvSpPr>
          <p:cNvPr id="3" name="Subtitle 2">
            <a:extLst>
              <a:ext uri="{FF2B5EF4-FFF2-40B4-BE49-F238E27FC236}">
                <a16:creationId xmlns:a16="http://schemas.microsoft.com/office/drawing/2014/main" id="{3216C1F4-C6B6-624E-8C98-78C302ED4AA1}"/>
              </a:ext>
            </a:extLst>
          </p:cNvPr>
          <p:cNvSpPr>
            <a:spLocks noGrp="1"/>
          </p:cNvSpPr>
          <p:nvPr>
            <p:ph type="subTitle" idx="1"/>
          </p:nvPr>
        </p:nvSpPr>
        <p:spPr/>
        <p:txBody>
          <a:bodyPr/>
          <a:lstStyle/>
          <a:p>
            <a:r>
              <a:rPr lang="en-US" dirty="0"/>
              <a:t>Vijay </a:t>
            </a:r>
            <a:r>
              <a:rPr lang="en-US" dirty="0" err="1"/>
              <a:t>Oommen</a:t>
            </a:r>
            <a:endParaRPr lang="en-US" dirty="0"/>
          </a:p>
          <a:p>
            <a:r>
              <a:rPr lang="en-US" dirty="0"/>
              <a:t>COURSERA DATA SCIENCE CAPSTONE</a:t>
            </a:r>
          </a:p>
        </p:txBody>
      </p:sp>
    </p:spTree>
    <p:extLst>
      <p:ext uri="{BB962C8B-B14F-4D97-AF65-F5344CB8AC3E}">
        <p14:creationId xmlns:p14="http://schemas.microsoft.com/office/powerpoint/2010/main" val="2528601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B6D17-65BF-7642-98B4-CCB054084A4A}"/>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F5F0D91-D610-D84A-8614-6AD260E7304E}"/>
              </a:ext>
            </a:extLst>
          </p:cNvPr>
          <p:cNvSpPr>
            <a:spLocks noGrp="1"/>
          </p:cNvSpPr>
          <p:nvPr>
            <p:ph idx="1"/>
          </p:nvPr>
        </p:nvSpPr>
        <p:spPr/>
        <p:txBody>
          <a:bodyPr>
            <a:normAutofit fontScale="85000" lnSpcReduction="10000"/>
          </a:bodyPr>
          <a:lstStyle/>
          <a:p>
            <a:r>
              <a:rPr lang="en-US" dirty="0"/>
              <a:t>Human migration is the movement by people from one place to another with the intentions of settling, permanently or temporarily in a new location. Early human migrants are usually result of climate change. Though the climate change is no longer severer in modern societies, there are still a number of causes impel migrants to move to another country. Globalization is one of the reasons people move to new places for better job opportunities</a:t>
            </a:r>
          </a:p>
          <a:p>
            <a:r>
              <a:rPr lang="en-US" dirty="0"/>
              <a:t>Migration is a huge event for most migrants. In addition to searching for new accommodation and new job, migrates also need to overcome culture shocks during settle down. In order to have a smooth transfer in the new city, it is very desirable to move to a similar neighborhood as where migrants live before. For example, a coffee lover who usually needs a cup of coffee every morning from Starbucks will prefer a place with a cafe nearby. I would like to use the Foursquare location data to analyze the neighborhoods of four different cities New York, Toronto, Beijing and Shanghai. These cities are the economic or political center of the countries. I wish to find similar neighborhoods among these cities and provide some useful information for people who are considering moving among Canada, USA and China.</a:t>
            </a:r>
          </a:p>
          <a:p>
            <a:endParaRPr lang="en-US" dirty="0"/>
          </a:p>
        </p:txBody>
      </p:sp>
    </p:spTree>
    <p:extLst>
      <p:ext uri="{BB962C8B-B14F-4D97-AF65-F5344CB8AC3E}">
        <p14:creationId xmlns:p14="http://schemas.microsoft.com/office/powerpoint/2010/main" val="1041908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E4B60-EAB9-0242-AD22-436454D33D03}"/>
              </a:ext>
            </a:extLst>
          </p:cNvPr>
          <p:cNvSpPr>
            <a:spLocks noGrp="1"/>
          </p:cNvSpPr>
          <p:nvPr>
            <p:ph type="title"/>
          </p:nvPr>
        </p:nvSpPr>
        <p:spPr/>
        <p:txBody>
          <a:bodyPr/>
          <a:lstStyle/>
          <a:p>
            <a:r>
              <a:rPr lang="en-US" b="1" dirty="0"/>
              <a:t>Data</a:t>
            </a:r>
            <a:endParaRPr lang="en-US" dirty="0"/>
          </a:p>
        </p:txBody>
      </p:sp>
      <p:sp>
        <p:nvSpPr>
          <p:cNvPr id="3" name="Content Placeholder 2">
            <a:extLst>
              <a:ext uri="{FF2B5EF4-FFF2-40B4-BE49-F238E27FC236}">
                <a16:creationId xmlns:a16="http://schemas.microsoft.com/office/drawing/2014/main" id="{87B454B2-6931-584C-8A90-ECE12C1B016D}"/>
              </a:ext>
            </a:extLst>
          </p:cNvPr>
          <p:cNvSpPr>
            <a:spLocks noGrp="1"/>
          </p:cNvSpPr>
          <p:nvPr>
            <p:ph idx="1"/>
          </p:nvPr>
        </p:nvSpPr>
        <p:spPr/>
        <p:txBody>
          <a:bodyPr>
            <a:normAutofit fontScale="92500" lnSpcReduction="20000"/>
          </a:bodyPr>
          <a:lstStyle/>
          <a:p>
            <a:r>
              <a:rPr lang="en-US" dirty="0"/>
              <a:t>The neighborhood data of New York is provided here: </a:t>
            </a:r>
            <a:r>
              <a:rPr lang="en-US" u="sng" dirty="0"/>
              <a:t>https://</a:t>
            </a:r>
            <a:r>
              <a:rPr lang="en-US" u="sng" dirty="0" err="1"/>
              <a:t>geo.nyu.edu</a:t>
            </a:r>
            <a:r>
              <a:rPr lang="en-US" u="sng" dirty="0"/>
              <a:t>/catalog/nyu_2451_34572</a:t>
            </a:r>
            <a:endParaRPr lang="en-US" dirty="0"/>
          </a:p>
          <a:p>
            <a:r>
              <a:rPr lang="en-US" dirty="0"/>
              <a:t>The neighborhoods of Toronto are extracted from</a:t>
            </a:r>
          </a:p>
          <a:p>
            <a:r>
              <a:rPr lang="en-US" dirty="0"/>
              <a:t>here: </a:t>
            </a:r>
            <a:r>
              <a:rPr lang="en-US" u="sng" dirty="0"/>
              <a:t>https://</a:t>
            </a:r>
            <a:r>
              <a:rPr lang="en-US" u="sng" dirty="0" err="1"/>
              <a:t>en.wikipedia.org</a:t>
            </a:r>
            <a:r>
              <a:rPr lang="en-US" u="sng" dirty="0"/>
              <a:t>/wiki/</a:t>
            </a:r>
            <a:r>
              <a:rPr lang="en-US" u="sng" dirty="0" err="1"/>
              <a:t>List_of_postal_codes_of_Canada:_M</a:t>
            </a:r>
            <a:endParaRPr lang="en-US" dirty="0"/>
          </a:p>
          <a:p>
            <a:r>
              <a:rPr lang="en-US" dirty="0"/>
              <a:t>The neighborhoods of Beijing are extracted from</a:t>
            </a:r>
          </a:p>
          <a:p>
            <a:r>
              <a:rPr lang="en-US" dirty="0"/>
              <a:t>Wikipedia: </a:t>
            </a:r>
            <a:r>
              <a:rPr lang="en-US" u="sng" dirty="0"/>
              <a:t>https://</a:t>
            </a:r>
            <a:r>
              <a:rPr lang="en-US" u="sng" dirty="0" err="1"/>
              <a:t>en.wikipedia.org</a:t>
            </a:r>
            <a:r>
              <a:rPr lang="en-US" u="sng" dirty="0"/>
              <a:t>/wiki/</a:t>
            </a:r>
            <a:r>
              <a:rPr lang="en-US" u="sng" dirty="0" err="1"/>
              <a:t>List_of_township-level_divisions_of_Beijing</a:t>
            </a:r>
            <a:endParaRPr lang="en-US" dirty="0"/>
          </a:p>
          <a:p>
            <a:r>
              <a:rPr lang="en-US" dirty="0"/>
              <a:t>The neighborhoods of Shanghai are from: </a:t>
            </a:r>
            <a:r>
              <a:rPr lang="en-US" u="sng" dirty="0"/>
              <a:t>https://</a:t>
            </a:r>
            <a:r>
              <a:rPr lang="en-US" u="sng" dirty="0" err="1"/>
              <a:t>en.wikipedia.org</a:t>
            </a:r>
            <a:r>
              <a:rPr lang="en-US" u="sng" dirty="0"/>
              <a:t>/wiki/</a:t>
            </a:r>
            <a:r>
              <a:rPr lang="en-US" u="sng" dirty="0" err="1"/>
              <a:t>List_of_township</a:t>
            </a:r>
            <a:r>
              <a:rPr lang="en-US" u="sng" dirty="0"/>
              <a:t>-</a:t>
            </a:r>
            <a:r>
              <a:rPr lang="en-US" dirty="0"/>
              <a:t> </a:t>
            </a:r>
            <a:r>
              <a:rPr lang="en-US" u="sng" dirty="0" err="1"/>
              <a:t>level_divisions_of_Shanghai</a:t>
            </a:r>
            <a:endParaRPr lang="en-US" dirty="0"/>
          </a:p>
          <a:p>
            <a:r>
              <a:rPr lang="en-US" b="1" dirty="0"/>
              <a:t>Please note all my data and analysis are available in my GitHub page: </a:t>
            </a:r>
            <a:endParaRPr lang="en-US" dirty="0"/>
          </a:p>
          <a:p>
            <a:r>
              <a:rPr lang="en-US" b="1" u="sng" dirty="0">
                <a:hlinkClick r:id="rId2"/>
              </a:rPr>
              <a:t>https://github.com/vjoommen/Coursera_Capstone/blob/master/Capstone_Project.ipynb</a:t>
            </a:r>
            <a:endParaRPr lang="en-US" dirty="0"/>
          </a:p>
          <a:p>
            <a:endParaRPr lang="en-US" dirty="0"/>
          </a:p>
        </p:txBody>
      </p:sp>
    </p:spTree>
    <p:extLst>
      <p:ext uri="{BB962C8B-B14F-4D97-AF65-F5344CB8AC3E}">
        <p14:creationId xmlns:p14="http://schemas.microsoft.com/office/powerpoint/2010/main" val="184231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362849A-570D-49DB-954C-63F144E88A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CA42011-E478-428B-9D15-A98E338BF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7">
            <a:extLst>
              <a:ext uri="{FF2B5EF4-FFF2-40B4-BE49-F238E27FC236}">
                <a16:creationId xmlns:a16="http://schemas.microsoft.com/office/drawing/2014/main" id="{9ED2773C-FE51-4632-BA46-036BDCDA6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699B3660-9EFC-BC42-ACB0-09A1A28A2043}"/>
              </a:ext>
            </a:extLst>
          </p:cNvPr>
          <p:cNvSpPr>
            <a:spLocks noGrp="1"/>
          </p:cNvSpPr>
          <p:nvPr>
            <p:ph type="title"/>
          </p:nvPr>
        </p:nvSpPr>
        <p:spPr>
          <a:xfrm>
            <a:off x="648930" y="629267"/>
            <a:ext cx="9252154" cy="1016654"/>
          </a:xfrm>
        </p:spPr>
        <p:txBody>
          <a:bodyPr>
            <a:normAutofit/>
          </a:bodyPr>
          <a:lstStyle/>
          <a:p>
            <a:r>
              <a:rPr lang="en-US" b="1" dirty="0">
                <a:solidFill>
                  <a:srgbClr val="EBEBEB"/>
                </a:solidFill>
              </a:rPr>
              <a:t>Methodology</a:t>
            </a:r>
            <a:endParaRPr lang="en-US" dirty="0">
              <a:solidFill>
                <a:srgbClr val="EBEBEB"/>
              </a:solidFill>
            </a:endParaRPr>
          </a:p>
        </p:txBody>
      </p:sp>
      <p:sp useBgFill="1">
        <p:nvSpPr>
          <p:cNvPr id="18" name="Freeform: Shape 17">
            <a:extLst>
              <a:ext uri="{FF2B5EF4-FFF2-40B4-BE49-F238E27FC236}">
                <a16:creationId xmlns:a16="http://schemas.microsoft.com/office/drawing/2014/main" id="{E02F9158-C4C2-46A8-BE73-A4F77E139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pic>
        <p:nvPicPr>
          <p:cNvPr id="7" name="Picture 6" descr="A close up of a map&#13;&#10;&#13;&#10;Description automatically generated">
            <a:extLst>
              <a:ext uri="{FF2B5EF4-FFF2-40B4-BE49-F238E27FC236}">
                <a16:creationId xmlns:a16="http://schemas.microsoft.com/office/drawing/2014/main" id="{BD6232D3-9269-074C-B860-CBEA1BDA9FE4}"/>
              </a:ext>
            </a:extLst>
          </p:cNvPr>
          <p:cNvPicPr>
            <a:picLocks noChangeAspect="1"/>
          </p:cNvPicPr>
          <p:nvPr/>
        </p:nvPicPr>
        <p:blipFill>
          <a:blip r:embed="rId2"/>
          <a:stretch>
            <a:fillRect/>
          </a:stretch>
        </p:blipFill>
        <p:spPr>
          <a:xfrm>
            <a:off x="311592" y="2548281"/>
            <a:ext cx="6202191" cy="4031424"/>
          </a:xfrm>
          <a:prstGeom prst="rect">
            <a:avLst/>
          </a:prstGeom>
          <a:effectLst/>
        </p:spPr>
      </p:pic>
      <p:sp>
        <p:nvSpPr>
          <p:cNvPr id="3" name="Content Placeholder 2">
            <a:extLst>
              <a:ext uri="{FF2B5EF4-FFF2-40B4-BE49-F238E27FC236}">
                <a16:creationId xmlns:a16="http://schemas.microsoft.com/office/drawing/2014/main" id="{98A12320-40E5-F345-AA9C-F9174E8EB909}"/>
              </a:ext>
            </a:extLst>
          </p:cNvPr>
          <p:cNvSpPr>
            <a:spLocks noGrp="1"/>
          </p:cNvSpPr>
          <p:nvPr>
            <p:ph idx="1"/>
          </p:nvPr>
        </p:nvSpPr>
        <p:spPr>
          <a:xfrm>
            <a:off x="6421089" y="2548281"/>
            <a:ext cx="5122606" cy="3658689"/>
          </a:xfrm>
        </p:spPr>
        <p:txBody>
          <a:bodyPr>
            <a:normAutofit/>
          </a:bodyPr>
          <a:lstStyle/>
          <a:p>
            <a:pPr>
              <a:lnSpc>
                <a:spcPct val="90000"/>
              </a:lnSpc>
            </a:pPr>
            <a:r>
              <a:rPr lang="en-US" sz="1900" b="1"/>
              <a:t>Data preparation</a:t>
            </a:r>
          </a:p>
          <a:p>
            <a:pPr>
              <a:lnSpc>
                <a:spcPct val="90000"/>
              </a:lnSpc>
            </a:pPr>
            <a:r>
              <a:rPr lang="en-US" sz="1900"/>
              <a:t>The New York data is available online with the neighborhood name and location information (latitude and longitude). For Toronto, Beijing and Shanghai, only neighborhood name is provided, I used the </a:t>
            </a:r>
            <a:r>
              <a:rPr lang="en-US" sz="1900" err="1"/>
              <a:t>Nominatim</a:t>
            </a:r>
            <a:r>
              <a:rPr lang="en-US" sz="1900"/>
              <a:t> library to obtain the location information by searching each neighborhood name. </a:t>
            </a:r>
          </a:p>
          <a:p>
            <a:pPr>
              <a:lnSpc>
                <a:spcPct val="90000"/>
              </a:lnSpc>
            </a:pPr>
            <a:r>
              <a:rPr lang="en-US" sz="1900"/>
              <a:t>For those neighborhoods within the same borough, they were shown on map with the same label color. </a:t>
            </a:r>
          </a:p>
        </p:txBody>
      </p:sp>
    </p:spTree>
    <p:extLst>
      <p:ext uri="{BB962C8B-B14F-4D97-AF65-F5344CB8AC3E}">
        <p14:creationId xmlns:p14="http://schemas.microsoft.com/office/powerpoint/2010/main" val="3661259037"/>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EAC738-DD3A-C340-A9EB-FA999B005121}"/>
              </a:ext>
            </a:extLst>
          </p:cNvPr>
          <p:cNvSpPr>
            <a:spLocks noGrp="1"/>
          </p:cNvSpPr>
          <p:nvPr>
            <p:ph type="title"/>
          </p:nvPr>
        </p:nvSpPr>
        <p:spPr>
          <a:xfrm>
            <a:off x="648931" y="629266"/>
            <a:ext cx="4166510" cy="1622321"/>
          </a:xfrm>
        </p:spPr>
        <p:txBody>
          <a:bodyPr>
            <a:normAutofit/>
          </a:bodyPr>
          <a:lstStyle/>
          <a:p>
            <a:r>
              <a:rPr lang="en-US" b="1" dirty="0">
                <a:solidFill>
                  <a:srgbClr val="EBEBEB"/>
                </a:solidFill>
              </a:rPr>
              <a:t>Methodology</a:t>
            </a:r>
            <a:endParaRPr lang="en-US">
              <a:solidFill>
                <a:srgbClr val="EBEBEB"/>
              </a:solidFill>
            </a:endParaRPr>
          </a:p>
        </p:txBody>
      </p:sp>
      <p:sp>
        <p:nvSpPr>
          <p:cNvPr id="3" name="Content Placeholder 2">
            <a:extLst>
              <a:ext uri="{FF2B5EF4-FFF2-40B4-BE49-F238E27FC236}">
                <a16:creationId xmlns:a16="http://schemas.microsoft.com/office/drawing/2014/main" id="{4F552C2D-1008-9243-ABA5-FA80C9FBDBFE}"/>
              </a:ext>
            </a:extLst>
          </p:cNvPr>
          <p:cNvSpPr>
            <a:spLocks noGrp="1"/>
          </p:cNvSpPr>
          <p:nvPr>
            <p:ph idx="1"/>
          </p:nvPr>
        </p:nvSpPr>
        <p:spPr>
          <a:xfrm>
            <a:off x="648931" y="2438400"/>
            <a:ext cx="4166509" cy="3785419"/>
          </a:xfrm>
        </p:spPr>
        <p:txBody>
          <a:bodyPr>
            <a:normAutofit/>
          </a:bodyPr>
          <a:lstStyle/>
          <a:p>
            <a:r>
              <a:rPr lang="en-US" b="1">
                <a:solidFill>
                  <a:srgbClr val="EBEBEB"/>
                </a:solidFill>
              </a:rPr>
              <a:t>Data acquisition</a:t>
            </a:r>
          </a:p>
          <a:p>
            <a:pPr lvl="1">
              <a:buFont typeface="Wingdings" pitchFamily="2" charset="2"/>
              <a:buChar char="v"/>
            </a:pPr>
            <a:r>
              <a:rPr lang="en-US" b="1">
                <a:solidFill>
                  <a:srgbClr val="EBEBEB"/>
                </a:solidFill>
              </a:rPr>
              <a:t>Foursquare API for exploring and acquiring nearby venues.</a:t>
            </a:r>
          </a:p>
          <a:p>
            <a:pPr lvl="1">
              <a:buFont typeface="Wingdings" pitchFamily="2" charset="2"/>
              <a:buChar char="v"/>
            </a:pPr>
            <a:endParaRPr lang="en-US" b="1">
              <a:solidFill>
                <a:srgbClr val="EBEBEB"/>
              </a:solidFill>
            </a:endParaRPr>
          </a:p>
          <a:p>
            <a:r>
              <a:rPr lang="en-US" b="1">
                <a:solidFill>
                  <a:srgbClr val="EBEBEB"/>
                </a:solidFill>
              </a:rPr>
              <a:t>Data Analysis</a:t>
            </a:r>
          </a:p>
          <a:p>
            <a:pPr lvl="1">
              <a:buFont typeface="Wingdings" pitchFamily="2" charset="2"/>
              <a:buChar char="v"/>
            </a:pPr>
            <a:r>
              <a:rPr lang="en-US">
                <a:solidFill>
                  <a:srgbClr val="EBEBEB"/>
                </a:solidFill>
              </a:rPr>
              <a:t>Hierarchical agglomerative clustering method to compare neighborhoods among cities</a:t>
            </a:r>
            <a:endParaRPr lang="en-US" b="1">
              <a:solidFill>
                <a:srgbClr val="EBEBEB"/>
              </a:solidFill>
            </a:endParaRPr>
          </a:p>
          <a:p>
            <a:endParaRPr lang="en-US">
              <a:solidFill>
                <a:srgbClr val="EBEBEB"/>
              </a:solidFill>
            </a:endParaRPr>
          </a:p>
        </p:txBody>
      </p:sp>
      <p:sp>
        <p:nvSpPr>
          <p:cNvPr id="11"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3" name="Rectangle 12">
            <a:extLst>
              <a:ext uri="{FF2B5EF4-FFF2-40B4-BE49-F238E27FC236}">
                <a16:creationId xmlns:a16="http://schemas.microsoft.com/office/drawing/2014/main" id="{126C04EF-6428-472D-B316-74A19385B0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3992" y="0"/>
            <a:ext cx="60984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5">
            <a:extLst>
              <a:ext uri="{FF2B5EF4-FFF2-40B4-BE49-F238E27FC236}">
                <a16:creationId xmlns:a16="http://schemas.microsoft.com/office/drawing/2014/main" id="{AE50896D-AACB-4C0A-855D-ECEFB4A0D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ln>
            <a:noFill/>
          </a:ln>
        </p:spPr>
      </p:sp>
      <p:pic>
        <p:nvPicPr>
          <p:cNvPr id="4" name="Picture 3">
            <a:extLst>
              <a:ext uri="{FF2B5EF4-FFF2-40B4-BE49-F238E27FC236}">
                <a16:creationId xmlns:a16="http://schemas.microsoft.com/office/drawing/2014/main" id="{BF2C0F9A-AAC5-144E-B420-8151D09B04F6}"/>
              </a:ext>
            </a:extLst>
          </p:cNvPr>
          <p:cNvPicPr>
            <a:picLocks noChangeAspect="1"/>
          </p:cNvPicPr>
          <p:nvPr/>
        </p:nvPicPr>
        <p:blipFill>
          <a:blip r:embed="rId2"/>
          <a:stretch>
            <a:fillRect/>
          </a:stretch>
        </p:blipFill>
        <p:spPr>
          <a:xfrm>
            <a:off x="5841303" y="1285103"/>
            <a:ext cx="6161217" cy="4436075"/>
          </a:xfrm>
          <a:prstGeom prst="rect">
            <a:avLst/>
          </a:prstGeom>
          <a:effectLst/>
        </p:spPr>
      </p:pic>
      <p:sp>
        <p:nvSpPr>
          <p:cNvPr id="17" name="Rectangle 16">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24121347"/>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0038E-DED6-104B-88D7-A55E1D08E5C2}"/>
              </a:ext>
            </a:extLst>
          </p:cNvPr>
          <p:cNvSpPr>
            <a:spLocks noGrp="1"/>
          </p:cNvSpPr>
          <p:nvPr>
            <p:ph type="title"/>
          </p:nvPr>
        </p:nvSpPr>
        <p:spPr/>
        <p:txBody>
          <a:bodyPr/>
          <a:lstStyle/>
          <a:p>
            <a:r>
              <a:rPr lang="en-US" b="1" dirty="0"/>
              <a:t>Results</a:t>
            </a:r>
            <a:br>
              <a:rPr lang="en-US" b="1" dirty="0"/>
            </a:br>
            <a:endParaRPr lang="en-US" dirty="0"/>
          </a:p>
        </p:txBody>
      </p:sp>
      <p:sp>
        <p:nvSpPr>
          <p:cNvPr id="3" name="Content Placeholder 2">
            <a:extLst>
              <a:ext uri="{FF2B5EF4-FFF2-40B4-BE49-F238E27FC236}">
                <a16:creationId xmlns:a16="http://schemas.microsoft.com/office/drawing/2014/main" id="{684216FC-5312-854E-9864-D59A408DD4B3}"/>
              </a:ext>
            </a:extLst>
          </p:cNvPr>
          <p:cNvSpPr>
            <a:spLocks noGrp="1"/>
          </p:cNvSpPr>
          <p:nvPr>
            <p:ph idx="1"/>
          </p:nvPr>
        </p:nvSpPr>
        <p:spPr/>
        <p:txBody>
          <a:bodyPr/>
          <a:lstStyle/>
          <a:p>
            <a:r>
              <a:rPr lang="en-US" b="1" dirty="0"/>
              <a:t>Total number of neighborhoods in each cluster</a:t>
            </a:r>
          </a:p>
          <a:p>
            <a:endParaRPr lang="en-US" dirty="0"/>
          </a:p>
        </p:txBody>
      </p:sp>
      <p:graphicFrame>
        <p:nvGraphicFramePr>
          <p:cNvPr id="4" name="Table 3">
            <a:extLst>
              <a:ext uri="{FF2B5EF4-FFF2-40B4-BE49-F238E27FC236}">
                <a16:creationId xmlns:a16="http://schemas.microsoft.com/office/drawing/2014/main" id="{63CCA4C0-BB7A-E845-8FE0-F5567AE786EF}"/>
              </a:ext>
            </a:extLst>
          </p:cNvPr>
          <p:cNvGraphicFramePr>
            <a:graphicFrameLocks noGrp="1"/>
          </p:cNvGraphicFramePr>
          <p:nvPr>
            <p:extLst>
              <p:ext uri="{D42A27DB-BD31-4B8C-83A1-F6EECF244321}">
                <p14:modId xmlns:p14="http://schemas.microsoft.com/office/powerpoint/2010/main" val="1922775447"/>
              </p:ext>
            </p:extLst>
          </p:nvPr>
        </p:nvGraphicFramePr>
        <p:xfrm>
          <a:off x="1260389" y="2891481"/>
          <a:ext cx="8789468" cy="2113272"/>
        </p:xfrm>
        <a:graphic>
          <a:graphicData uri="http://schemas.openxmlformats.org/drawingml/2006/table">
            <a:tbl>
              <a:tblPr firstRow="1" firstCol="1" lastRow="1" lastCol="1" bandRow="1" bandCol="1">
                <a:tableStyleId>{5C22544A-7EE6-4342-B048-85BDC9FD1C3A}</a:tableStyleId>
              </a:tblPr>
              <a:tblGrid>
                <a:gridCol w="1872179">
                  <a:extLst>
                    <a:ext uri="{9D8B030D-6E8A-4147-A177-3AD203B41FA5}">
                      <a16:colId xmlns:a16="http://schemas.microsoft.com/office/drawing/2014/main" val="2986115801"/>
                    </a:ext>
                  </a:extLst>
                </a:gridCol>
                <a:gridCol w="771616">
                  <a:extLst>
                    <a:ext uri="{9D8B030D-6E8A-4147-A177-3AD203B41FA5}">
                      <a16:colId xmlns:a16="http://schemas.microsoft.com/office/drawing/2014/main" val="1664240864"/>
                    </a:ext>
                  </a:extLst>
                </a:gridCol>
                <a:gridCol w="771616">
                  <a:extLst>
                    <a:ext uri="{9D8B030D-6E8A-4147-A177-3AD203B41FA5}">
                      <a16:colId xmlns:a16="http://schemas.microsoft.com/office/drawing/2014/main" val="3612762097"/>
                    </a:ext>
                  </a:extLst>
                </a:gridCol>
                <a:gridCol w="771616">
                  <a:extLst>
                    <a:ext uri="{9D8B030D-6E8A-4147-A177-3AD203B41FA5}">
                      <a16:colId xmlns:a16="http://schemas.microsoft.com/office/drawing/2014/main" val="1783424193"/>
                    </a:ext>
                  </a:extLst>
                </a:gridCol>
                <a:gridCol w="771616">
                  <a:extLst>
                    <a:ext uri="{9D8B030D-6E8A-4147-A177-3AD203B41FA5}">
                      <a16:colId xmlns:a16="http://schemas.microsoft.com/office/drawing/2014/main" val="1421643529"/>
                    </a:ext>
                  </a:extLst>
                </a:gridCol>
                <a:gridCol w="766917">
                  <a:extLst>
                    <a:ext uri="{9D8B030D-6E8A-4147-A177-3AD203B41FA5}">
                      <a16:colId xmlns:a16="http://schemas.microsoft.com/office/drawing/2014/main" val="934953756"/>
                    </a:ext>
                  </a:extLst>
                </a:gridCol>
                <a:gridCol w="771616">
                  <a:extLst>
                    <a:ext uri="{9D8B030D-6E8A-4147-A177-3AD203B41FA5}">
                      <a16:colId xmlns:a16="http://schemas.microsoft.com/office/drawing/2014/main" val="2452687214"/>
                    </a:ext>
                  </a:extLst>
                </a:gridCol>
                <a:gridCol w="771616">
                  <a:extLst>
                    <a:ext uri="{9D8B030D-6E8A-4147-A177-3AD203B41FA5}">
                      <a16:colId xmlns:a16="http://schemas.microsoft.com/office/drawing/2014/main" val="1207852876"/>
                    </a:ext>
                  </a:extLst>
                </a:gridCol>
                <a:gridCol w="771616">
                  <a:extLst>
                    <a:ext uri="{9D8B030D-6E8A-4147-A177-3AD203B41FA5}">
                      <a16:colId xmlns:a16="http://schemas.microsoft.com/office/drawing/2014/main" val="1199196945"/>
                    </a:ext>
                  </a:extLst>
                </a:gridCol>
                <a:gridCol w="749060">
                  <a:extLst>
                    <a:ext uri="{9D8B030D-6E8A-4147-A177-3AD203B41FA5}">
                      <a16:colId xmlns:a16="http://schemas.microsoft.com/office/drawing/2014/main" val="1656810456"/>
                    </a:ext>
                  </a:extLst>
                </a:gridCol>
              </a:tblGrid>
              <a:tr h="622333">
                <a:tc>
                  <a:txBody>
                    <a:bodyPr/>
                    <a:lstStyle/>
                    <a:p>
                      <a:pPr marL="69850" marR="0">
                        <a:spcBef>
                          <a:spcPts val="585"/>
                        </a:spcBef>
                        <a:spcAft>
                          <a:spcPts val="0"/>
                        </a:spcAft>
                      </a:pPr>
                      <a:r>
                        <a:rPr lang="en-US" sz="1400">
                          <a:effectLst/>
                        </a:rPr>
                        <a:t>Cluster</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marR="0">
                        <a:spcBef>
                          <a:spcPts val="585"/>
                        </a:spcBef>
                        <a:spcAft>
                          <a:spcPts val="0"/>
                        </a:spcAft>
                      </a:pPr>
                      <a:r>
                        <a:rPr lang="en-US" sz="1400">
                          <a:effectLst/>
                        </a:rPr>
                        <a:t>0</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marR="0">
                        <a:spcBef>
                          <a:spcPts val="585"/>
                        </a:spcBef>
                        <a:spcAft>
                          <a:spcPts val="0"/>
                        </a:spcAft>
                      </a:pPr>
                      <a:r>
                        <a:rPr lang="en-US" sz="1400">
                          <a:effectLst/>
                        </a:rPr>
                        <a:t>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marR="0">
                        <a:spcBef>
                          <a:spcPts val="585"/>
                        </a:spcBef>
                        <a:spcAft>
                          <a:spcPts val="0"/>
                        </a:spcAft>
                      </a:pPr>
                      <a:r>
                        <a:rPr lang="en-US" sz="1400">
                          <a:effectLst/>
                        </a:rPr>
                        <a:t>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040" marR="0">
                        <a:spcBef>
                          <a:spcPts val="585"/>
                        </a:spcBef>
                        <a:spcAft>
                          <a:spcPts val="0"/>
                        </a:spcAft>
                      </a:pPr>
                      <a:r>
                        <a:rPr lang="en-US" sz="1400">
                          <a:effectLst/>
                        </a:rPr>
                        <a:t>3</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040" marR="0">
                        <a:spcBef>
                          <a:spcPts val="585"/>
                        </a:spcBef>
                        <a:spcAft>
                          <a:spcPts val="0"/>
                        </a:spcAft>
                      </a:pPr>
                      <a:r>
                        <a:rPr lang="en-US" sz="1400">
                          <a:effectLst/>
                        </a:rPr>
                        <a:t>4</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215" marR="0">
                        <a:spcBef>
                          <a:spcPts val="585"/>
                        </a:spcBef>
                        <a:spcAft>
                          <a:spcPts val="0"/>
                        </a:spcAft>
                      </a:pPr>
                      <a:r>
                        <a:rPr lang="en-US" sz="1400">
                          <a:effectLst/>
                        </a:rPr>
                        <a:t>5</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215" marR="0">
                        <a:spcBef>
                          <a:spcPts val="585"/>
                        </a:spcBef>
                        <a:spcAft>
                          <a:spcPts val="0"/>
                        </a:spcAft>
                      </a:pPr>
                      <a:r>
                        <a:rPr lang="en-US" sz="1400">
                          <a:effectLst/>
                        </a:rPr>
                        <a:t>6</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8580" marR="0">
                        <a:spcBef>
                          <a:spcPts val="585"/>
                        </a:spcBef>
                        <a:spcAft>
                          <a:spcPts val="0"/>
                        </a:spcAft>
                      </a:pPr>
                      <a:r>
                        <a:rPr lang="en-US" sz="1400">
                          <a:effectLst/>
                        </a:rPr>
                        <a:t>7</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5405" marR="0">
                        <a:spcBef>
                          <a:spcPts val="585"/>
                        </a:spcBef>
                        <a:spcAft>
                          <a:spcPts val="0"/>
                        </a:spcAft>
                      </a:pPr>
                      <a:r>
                        <a:rPr lang="en-US" sz="1400">
                          <a:effectLst/>
                        </a:rPr>
                        <a:t>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6536271"/>
                  </a:ext>
                </a:extLst>
              </a:tr>
              <a:tr h="1490939">
                <a:tc>
                  <a:txBody>
                    <a:bodyPr/>
                    <a:lstStyle/>
                    <a:p>
                      <a:pPr marL="69850" marR="90170">
                        <a:spcBef>
                          <a:spcPts val="585"/>
                        </a:spcBef>
                        <a:spcAft>
                          <a:spcPts val="0"/>
                        </a:spcAft>
                      </a:pPr>
                      <a:r>
                        <a:rPr lang="en-US" sz="1400">
                          <a:effectLst/>
                        </a:rPr>
                        <a:t>Total number of neighborhoods</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marR="0">
                        <a:spcBef>
                          <a:spcPts val="585"/>
                        </a:spcBef>
                        <a:spcAft>
                          <a:spcPts val="0"/>
                        </a:spcAft>
                      </a:pPr>
                      <a:r>
                        <a:rPr lang="en-US" sz="1400">
                          <a:effectLst/>
                        </a:rPr>
                        <a:t>122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marR="0">
                        <a:spcBef>
                          <a:spcPts val="585"/>
                        </a:spcBef>
                        <a:spcAft>
                          <a:spcPts val="0"/>
                        </a:spcAft>
                      </a:pPr>
                      <a:r>
                        <a:rPr lang="en-US" sz="1400">
                          <a:effectLst/>
                        </a:rPr>
                        <a:t>121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675" marR="0">
                        <a:spcBef>
                          <a:spcPts val="585"/>
                        </a:spcBef>
                        <a:spcAft>
                          <a:spcPts val="0"/>
                        </a:spcAft>
                      </a:pPr>
                      <a:r>
                        <a:rPr lang="en-US" sz="1400">
                          <a:effectLst/>
                        </a:rPr>
                        <a:t>21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040" marR="0">
                        <a:spcBef>
                          <a:spcPts val="585"/>
                        </a:spcBef>
                        <a:spcAft>
                          <a:spcPts val="0"/>
                        </a:spcAft>
                      </a:pPr>
                      <a:r>
                        <a:rPr lang="en-US" sz="1400">
                          <a:effectLst/>
                        </a:rPr>
                        <a:t>31</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6040" marR="0">
                        <a:spcBef>
                          <a:spcPts val="585"/>
                        </a:spcBef>
                        <a:spcAft>
                          <a:spcPts val="0"/>
                        </a:spcAft>
                      </a:pPr>
                      <a:r>
                        <a:rPr lang="en-US" sz="1400">
                          <a:effectLst/>
                        </a:rPr>
                        <a:t>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215" marR="0">
                        <a:spcBef>
                          <a:spcPts val="585"/>
                        </a:spcBef>
                        <a:spcAft>
                          <a:spcPts val="0"/>
                        </a:spcAft>
                      </a:pPr>
                      <a:r>
                        <a:rPr lang="en-US" sz="1400">
                          <a:effectLst/>
                        </a:rPr>
                        <a:t>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9215" marR="0">
                        <a:spcBef>
                          <a:spcPts val="585"/>
                        </a:spcBef>
                        <a:spcAft>
                          <a:spcPts val="0"/>
                        </a:spcAft>
                      </a:pPr>
                      <a:r>
                        <a:rPr lang="en-US" sz="1400">
                          <a:effectLst/>
                        </a:rPr>
                        <a:t>2</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8580" marR="0">
                        <a:spcBef>
                          <a:spcPts val="585"/>
                        </a:spcBef>
                        <a:spcAft>
                          <a:spcPts val="0"/>
                        </a:spcAft>
                      </a:pPr>
                      <a:r>
                        <a:rPr lang="en-US" sz="1400">
                          <a:effectLst/>
                        </a:rPr>
                        <a:t>478</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5405" marR="0">
                        <a:spcBef>
                          <a:spcPts val="585"/>
                        </a:spcBef>
                        <a:spcAft>
                          <a:spcPts val="0"/>
                        </a:spcAft>
                      </a:pPr>
                      <a:r>
                        <a:rPr lang="en-US" sz="1400" dirty="0">
                          <a:effectLst/>
                        </a:rPr>
                        <a:t>13</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902916094"/>
                  </a:ext>
                </a:extLst>
              </a:tr>
            </a:tbl>
          </a:graphicData>
        </a:graphic>
      </p:graphicFrame>
    </p:spTree>
    <p:extLst>
      <p:ext uri="{BB962C8B-B14F-4D97-AF65-F5344CB8AC3E}">
        <p14:creationId xmlns:p14="http://schemas.microsoft.com/office/powerpoint/2010/main" val="4522855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9099D-45EE-C04B-8AB8-3F4885C09B88}"/>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736C2CA9-16E4-CA46-831F-FA78FB2EA876}"/>
              </a:ext>
            </a:extLst>
          </p:cNvPr>
          <p:cNvSpPr>
            <a:spLocks noGrp="1"/>
          </p:cNvSpPr>
          <p:nvPr>
            <p:ph idx="1"/>
          </p:nvPr>
        </p:nvSpPr>
        <p:spPr>
          <a:xfrm>
            <a:off x="1103312" y="1282148"/>
            <a:ext cx="8946541" cy="4966251"/>
          </a:xfrm>
        </p:spPr>
        <p:txBody>
          <a:bodyPr>
            <a:normAutofit fontScale="92500" lnSpcReduction="20000"/>
          </a:bodyPr>
          <a:lstStyle/>
          <a:p>
            <a:r>
              <a:rPr lang="en-US" dirty="0"/>
              <a:t>Cluster 0 contains the neighborhoods in New York and Toronto. The New York region consists a wide range of local business like restaurants and pizza shops. As for Toronto, the neighborhood primarily constitutes shopping centers.</a:t>
            </a:r>
          </a:p>
          <a:p>
            <a:r>
              <a:rPr lang="en-US" dirty="0"/>
              <a:t>Cluster 1 is basically the city center where surrounded by a variety of venues, including theaters, parks, restaurants and bars.</a:t>
            </a:r>
          </a:p>
          <a:p>
            <a:r>
              <a:rPr lang="en-US" dirty="0"/>
              <a:t>Cluster 2: Neighborhoods in New York with a lot of nearby pizza places, fast food restaurants and Caribbean restaurants.</a:t>
            </a:r>
          </a:p>
          <a:p>
            <a:r>
              <a:rPr lang="en-US" dirty="0"/>
              <a:t>Cluster 3: Most are New York and Toronto neighborhoods with a lot of Italian and pizza places</a:t>
            </a:r>
          </a:p>
          <a:p>
            <a:r>
              <a:rPr lang="en-US" dirty="0"/>
              <a:t>Cluster 4 includes the neighborhoods in New York, Toronto and Beijing. These neighborhoods have a lot of dining place with Korean cuisine.</a:t>
            </a:r>
          </a:p>
          <a:p>
            <a:r>
              <a:rPr lang="en-US" dirty="0"/>
              <a:t>Cluster 5 and 6 contains only 2 hence considered as outliers.</a:t>
            </a:r>
          </a:p>
          <a:p>
            <a:r>
              <a:rPr lang="en-US" dirty="0"/>
              <a:t>Cluster 7 is basically the city center where surrounded by a variety of venues, including theaters, parks, restaurants and bars.</a:t>
            </a:r>
          </a:p>
          <a:p>
            <a:r>
              <a:rPr lang="en-US" dirty="0"/>
              <a:t>Cluster 8 contains primarily Downtown Toronto neighborhoods with access to various venues like restaurants and shopping centers</a:t>
            </a:r>
          </a:p>
          <a:p>
            <a:endParaRPr lang="en-US" dirty="0"/>
          </a:p>
          <a:p>
            <a:endParaRPr lang="en-US" dirty="0"/>
          </a:p>
        </p:txBody>
      </p:sp>
    </p:spTree>
    <p:extLst>
      <p:ext uri="{BB962C8B-B14F-4D97-AF65-F5344CB8AC3E}">
        <p14:creationId xmlns:p14="http://schemas.microsoft.com/office/powerpoint/2010/main" val="26120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92C34-64E3-1848-AD64-419B7CB4DF5A}"/>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F415E03-63D1-154C-A571-A84435DF6B20}"/>
              </a:ext>
            </a:extLst>
          </p:cNvPr>
          <p:cNvSpPr>
            <a:spLocks noGrp="1"/>
          </p:cNvSpPr>
          <p:nvPr>
            <p:ph idx="1"/>
          </p:nvPr>
        </p:nvSpPr>
        <p:spPr/>
        <p:txBody>
          <a:bodyPr/>
          <a:lstStyle/>
          <a:p>
            <a:r>
              <a:rPr lang="en-US" dirty="0"/>
              <a:t>For those who have a job in the city center and don’t want to spend much time on transportation, neighborhoods in </a:t>
            </a:r>
            <a:r>
              <a:rPr lang="en-US" u="sng" dirty="0"/>
              <a:t>Cluster 1</a:t>
            </a:r>
            <a:r>
              <a:rPr lang="en-US" dirty="0"/>
              <a:t> will be good.</a:t>
            </a:r>
          </a:p>
          <a:p>
            <a:endParaRPr lang="en-US" dirty="0"/>
          </a:p>
          <a:p>
            <a:r>
              <a:rPr lang="en-US" u="sng" dirty="0"/>
              <a:t>Cluster 7</a:t>
            </a:r>
            <a:r>
              <a:rPr lang="en-US" dirty="0"/>
              <a:t> neighborhoods looks to be the ideal locations for residential living condition since it provides good balance to key venue categories like park, department stores, restaurants and access to public transportation. These neighborhoods are not crowded as city centers, but has a number of outdoor parks, restaurants and supermarkets.</a:t>
            </a:r>
          </a:p>
          <a:p>
            <a:endParaRPr lang="en-US" dirty="0"/>
          </a:p>
        </p:txBody>
      </p:sp>
    </p:spTree>
    <p:extLst>
      <p:ext uri="{BB962C8B-B14F-4D97-AF65-F5344CB8AC3E}">
        <p14:creationId xmlns:p14="http://schemas.microsoft.com/office/powerpoint/2010/main" val="314083095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otalTime>6</TotalTime>
  <Words>781</Words>
  <Application>Microsoft Macintosh PowerPoint</Application>
  <PresentationFormat>Widescreen</PresentationFormat>
  <Paragraphs>60</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Century Gothic</vt:lpstr>
      <vt:lpstr>Times New Roman</vt:lpstr>
      <vt:lpstr>Wingdings</vt:lpstr>
      <vt:lpstr>Wingdings 3</vt:lpstr>
      <vt:lpstr>Ion</vt:lpstr>
      <vt:lpstr>Neighborhood Battle Of Four Cities </vt:lpstr>
      <vt:lpstr>Introduction</vt:lpstr>
      <vt:lpstr>Data</vt:lpstr>
      <vt:lpstr>Methodology</vt:lpstr>
      <vt:lpstr>Methodology</vt:lpstr>
      <vt:lpstr>Results </vt:lpstr>
      <vt:lpstr>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Neighborhood Battle Of Four Cities </dc:title>
  <dc:creator>VIJAY Oommen</dc:creator>
  <cp:lastModifiedBy>VIJAY Oommen</cp:lastModifiedBy>
  <cp:revision>1</cp:revision>
  <dcterms:created xsi:type="dcterms:W3CDTF">2019-01-06T03:00:57Z</dcterms:created>
  <dcterms:modified xsi:type="dcterms:W3CDTF">2019-01-06T03:07:08Z</dcterms:modified>
</cp:coreProperties>
</file>